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sldIdLst>
    <p:sldId id="256" r:id="rId2"/>
    <p:sldId id="279" r:id="rId3"/>
    <p:sldId id="262" r:id="rId4"/>
    <p:sldId id="275" r:id="rId5"/>
    <p:sldId id="276" r:id="rId6"/>
    <p:sldId id="277" r:id="rId7"/>
    <p:sldId id="257" r:id="rId8"/>
    <p:sldId id="258" r:id="rId9"/>
    <p:sldId id="259" r:id="rId10"/>
    <p:sldId id="261" r:id="rId11"/>
    <p:sldId id="278" r:id="rId12"/>
    <p:sldId id="264" r:id="rId13"/>
    <p:sldId id="263" r:id="rId14"/>
    <p:sldId id="265" r:id="rId15"/>
    <p:sldId id="280" r:id="rId16"/>
    <p:sldId id="266" r:id="rId17"/>
    <p:sldId id="282" r:id="rId18"/>
    <p:sldId id="28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48"/>
  </p:normalViewPr>
  <p:slideViewPr>
    <p:cSldViewPr snapToGrid="0" snapToObjects="1">
      <p:cViewPr varScale="1">
        <p:scale>
          <a:sx n="96" d="100"/>
          <a:sy n="96" d="100"/>
        </p:scale>
        <p:origin x="149" y="67"/>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1D8440-C022-47B4-A339-56B3BB98CC2A}" type="doc">
      <dgm:prSet loTypeId="urn:microsoft.com/office/officeart/2005/8/layout/process5" loCatId="process" qsTypeId="urn:microsoft.com/office/officeart/2005/8/quickstyle/simple2" qsCatId="simple" csTypeId="urn:microsoft.com/office/officeart/2005/8/colors/colorful2" csCatId="colorful"/>
      <dgm:spPr/>
      <dgm:t>
        <a:bodyPr/>
        <a:lstStyle/>
        <a:p>
          <a:endParaRPr lang="en-US"/>
        </a:p>
      </dgm:t>
    </dgm:pt>
    <dgm:pt modelId="{3CCFD998-1BB8-4995-9C04-63045E23ABAB}">
      <dgm:prSet/>
      <dgm:spPr/>
      <dgm:t>
        <a:bodyPr/>
        <a:lstStyle/>
        <a:p>
          <a:r>
            <a:rPr lang="en-CA" dirty="0"/>
            <a:t>Full Circle will create a growing, scalable network of small teams that will help champion and implement their program, bringing happiness and more opportunities to people with disabilities throughout their communities. </a:t>
          </a:r>
          <a:endParaRPr lang="en-US" dirty="0"/>
        </a:p>
      </dgm:t>
    </dgm:pt>
    <dgm:pt modelId="{941871A6-3E74-4965-B8E5-63FF4F52DFEE}" type="parTrans" cxnId="{BA53ADE3-F844-4604-BD13-E03BBA5735B7}">
      <dgm:prSet/>
      <dgm:spPr/>
      <dgm:t>
        <a:bodyPr/>
        <a:lstStyle/>
        <a:p>
          <a:endParaRPr lang="en-US"/>
        </a:p>
      </dgm:t>
    </dgm:pt>
    <dgm:pt modelId="{12936AB4-EEAE-426B-B727-AF71A6F2836E}" type="sibTrans" cxnId="{BA53ADE3-F844-4604-BD13-E03BBA5735B7}">
      <dgm:prSet/>
      <dgm:spPr/>
      <dgm:t>
        <a:bodyPr/>
        <a:lstStyle/>
        <a:p>
          <a:endParaRPr lang="en-US"/>
        </a:p>
      </dgm:t>
    </dgm:pt>
    <dgm:pt modelId="{C7AEB4B1-5298-E64D-B41D-DFB49CB0B13C}" type="pres">
      <dgm:prSet presAssocID="{C01D8440-C022-47B4-A339-56B3BB98CC2A}" presName="diagram" presStyleCnt="0">
        <dgm:presLayoutVars>
          <dgm:dir/>
          <dgm:resizeHandles val="exact"/>
        </dgm:presLayoutVars>
      </dgm:prSet>
      <dgm:spPr/>
    </dgm:pt>
    <dgm:pt modelId="{672AAFFA-EB47-DA48-BB93-CFAB481587C3}" type="pres">
      <dgm:prSet presAssocID="{3CCFD998-1BB8-4995-9C04-63045E23ABAB}" presName="node" presStyleLbl="node1" presStyleIdx="0" presStyleCnt="1" custLinFactNeighborX="-14670" custLinFactNeighborY="15">
        <dgm:presLayoutVars>
          <dgm:bulletEnabled val="1"/>
        </dgm:presLayoutVars>
      </dgm:prSet>
      <dgm:spPr/>
    </dgm:pt>
  </dgm:ptLst>
  <dgm:cxnLst>
    <dgm:cxn modelId="{7B494C25-F28E-7B41-BE79-FF26DEADAE09}" type="presOf" srcId="{3CCFD998-1BB8-4995-9C04-63045E23ABAB}" destId="{672AAFFA-EB47-DA48-BB93-CFAB481587C3}" srcOrd="0" destOrd="0" presId="urn:microsoft.com/office/officeart/2005/8/layout/process5"/>
    <dgm:cxn modelId="{BA53ADE3-F844-4604-BD13-E03BBA5735B7}" srcId="{C01D8440-C022-47B4-A339-56B3BB98CC2A}" destId="{3CCFD998-1BB8-4995-9C04-63045E23ABAB}" srcOrd="0" destOrd="0" parTransId="{941871A6-3E74-4965-B8E5-63FF4F52DFEE}" sibTransId="{12936AB4-EEAE-426B-B727-AF71A6F2836E}"/>
    <dgm:cxn modelId="{BF7014EA-D977-FA49-8FD8-D5B942D4CDA0}" type="presOf" srcId="{C01D8440-C022-47B4-A339-56B3BB98CC2A}" destId="{C7AEB4B1-5298-E64D-B41D-DFB49CB0B13C}" srcOrd="0" destOrd="0" presId="urn:microsoft.com/office/officeart/2005/8/layout/process5"/>
    <dgm:cxn modelId="{23DDB1D1-E9DB-F54E-A6E3-42F4A8912514}" type="presParOf" srcId="{C7AEB4B1-5298-E64D-B41D-DFB49CB0B13C}" destId="{672AAFFA-EB47-DA48-BB93-CFAB481587C3}" srcOrd="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2AAFFA-EB47-DA48-BB93-CFAB481587C3}">
      <dsp:nvSpPr>
        <dsp:cNvPr id="0" name=""/>
        <dsp:cNvSpPr/>
      </dsp:nvSpPr>
      <dsp:spPr>
        <a:xfrm>
          <a:off x="569216" y="1317"/>
          <a:ext cx="7250013" cy="435000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CA" sz="3700" kern="1200" dirty="0"/>
            <a:t>Full Circle will create a growing, scalable network of small teams that will help champion and implement their program, bringing happiness and more opportunities to people with disabilities throughout their communities. </a:t>
          </a:r>
          <a:endParaRPr lang="en-US" sz="3700" kern="1200" dirty="0"/>
        </a:p>
      </dsp:txBody>
      <dsp:txXfrm>
        <a:off x="696623" y="128724"/>
        <a:ext cx="6995199" cy="4095193"/>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F65A14-8D96-0A48-8AC7-F998B8D5CEF6}"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796E6-8C18-214E-962D-59359777C6FD}"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6022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F65A14-8D96-0A48-8AC7-F998B8D5CEF6}"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796E6-8C18-214E-962D-59359777C6FD}" type="slidenum">
              <a:rPr lang="en-US" smtClean="0"/>
              <a:t>‹#›</a:t>
            </a:fld>
            <a:endParaRPr lang="en-US"/>
          </a:p>
        </p:txBody>
      </p:sp>
    </p:spTree>
    <p:extLst>
      <p:ext uri="{BB962C8B-B14F-4D97-AF65-F5344CB8AC3E}">
        <p14:creationId xmlns:p14="http://schemas.microsoft.com/office/powerpoint/2010/main" val="4159366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F65A14-8D96-0A48-8AC7-F998B8D5CEF6}"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796E6-8C18-214E-962D-59359777C6FD}" type="slidenum">
              <a:rPr lang="en-US" smtClean="0"/>
              <a:t>‹#›</a:t>
            </a:fld>
            <a:endParaRPr lang="en-US"/>
          </a:p>
        </p:txBody>
      </p:sp>
    </p:spTree>
    <p:extLst>
      <p:ext uri="{BB962C8B-B14F-4D97-AF65-F5344CB8AC3E}">
        <p14:creationId xmlns:p14="http://schemas.microsoft.com/office/powerpoint/2010/main" val="3503569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F65A14-8D96-0A48-8AC7-F998B8D5CEF6}"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796E6-8C18-214E-962D-59359777C6FD}" type="slidenum">
              <a:rPr lang="en-US" smtClean="0"/>
              <a:t>‹#›</a:t>
            </a:fld>
            <a:endParaRPr lang="en-US"/>
          </a:p>
        </p:txBody>
      </p:sp>
    </p:spTree>
    <p:extLst>
      <p:ext uri="{BB962C8B-B14F-4D97-AF65-F5344CB8AC3E}">
        <p14:creationId xmlns:p14="http://schemas.microsoft.com/office/powerpoint/2010/main" val="2100834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F65A14-8D96-0A48-8AC7-F998B8D5CEF6}"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796E6-8C18-214E-962D-59359777C6FD}"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3504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F65A14-8D96-0A48-8AC7-F998B8D5CEF6}"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796E6-8C18-214E-962D-59359777C6FD}" type="slidenum">
              <a:rPr lang="en-US" smtClean="0"/>
              <a:t>‹#›</a:t>
            </a:fld>
            <a:endParaRPr lang="en-US"/>
          </a:p>
        </p:txBody>
      </p:sp>
    </p:spTree>
    <p:extLst>
      <p:ext uri="{BB962C8B-B14F-4D97-AF65-F5344CB8AC3E}">
        <p14:creationId xmlns:p14="http://schemas.microsoft.com/office/powerpoint/2010/main" val="4261874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F65A14-8D96-0A48-8AC7-F998B8D5CEF6}" type="datetimeFigureOut">
              <a:rPr lang="en-US" smtClean="0"/>
              <a:t>11/6/2018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7796E6-8C18-214E-962D-59359777C6FD}" type="slidenum">
              <a:rPr lang="en-US" smtClean="0"/>
              <a:t>‹#›</a:t>
            </a:fld>
            <a:endParaRPr lang="en-US"/>
          </a:p>
        </p:txBody>
      </p:sp>
    </p:spTree>
    <p:extLst>
      <p:ext uri="{BB962C8B-B14F-4D97-AF65-F5344CB8AC3E}">
        <p14:creationId xmlns:p14="http://schemas.microsoft.com/office/powerpoint/2010/main" val="3663299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F65A14-8D96-0A48-8AC7-F998B8D5CEF6}" type="datetimeFigureOut">
              <a:rPr lang="en-US" smtClean="0"/>
              <a:t>11/6/2018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7796E6-8C18-214E-962D-59359777C6FD}" type="slidenum">
              <a:rPr lang="en-US" smtClean="0"/>
              <a:t>‹#›</a:t>
            </a:fld>
            <a:endParaRPr lang="en-US"/>
          </a:p>
        </p:txBody>
      </p:sp>
    </p:spTree>
    <p:extLst>
      <p:ext uri="{BB962C8B-B14F-4D97-AF65-F5344CB8AC3E}">
        <p14:creationId xmlns:p14="http://schemas.microsoft.com/office/powerpoint/2010/main" val="44925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5F65A14-8D96-0A48-8AC7-F998B8D5CEF6}" type="datetimeFigureOut">
              <a:rPr lang="en-US" smtClean="0"/>
              <a:t>11/6/2018</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D17796E6-8C18-214E-962D-59359777C6FD}" type="slidenum">
              <a:rPr lang="en-US" smtClean="0"/>
              <a:t>‹#›</a:t>
            </a:fld>
            <a:endParaRPr lang="en-US"/>
          </a:p>
        </p:txBody>
      </p:sp>
    </p:spTree>
    <p:extLst>
      <p:ext uri="{BB962C8B-B14F-4D97-AF65-F5344CB8AC3E}">
        <p14:creationId xmlns:p14="http://schemas.microsoft.com/office/powerpoint/2010/main" val="3779892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5F65A14-8D96-0A48-8AC7-F998B8D5CEF6}" type="datetimeFigureOut">
              <a:rPr lang="en-US" smtClean="0"/>
              <a:t>11/6/2018</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17796E6-8C18-214E-962D-59359777C6FD}" type="slidenum">
              <a:rPr lang="en-US" smtClean="0"/>
              <a:t>‹#›</a:t>
            </a:fld>
            <a:endParaRPr lang="en-US"/>
          </a:p>
        </p:txBody>
      </p:sp>
    </p:spTree>
    <p:extLst>
      <p:ext uri="{BB962C8B-B14F-4D97-AF65-F5344CB8AC3E}">
        <p14:creationId xmlns:p14="http://schemas.microsoft.com/office/powerpoint/2010/main" val="1126589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F65A14-8D96-0A48-8AC7-F998B8D5CEF6}"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796E6-8C18-214E-962D-59359777C6FD}" type="slidenum">
              <a:rPr lang="en-US" smtClean="0"/>
              <a:t>‹#›</a:t>
            </a:fld>
            <a:endParaRPr lang="en-US"/>
          </a:p>
        </p:txBody>
      </p:sp>
    </p:spTree>
    <p:extLst>
      <p:ext uri="{BB962C8B-B14F-4D97-AF65-F5344CB8AC3E}">
        <p14:creationId xmlns:p14="http://schemas.microsoft.com/office/powerpoint/2010/main" val="3265386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75F65A14-8D96-0A48-8AC7-F998B8D5CEF6}" type="datetimeFigureOut">
              <a:rPr lang="en-US" smtClean="0"/>
              <a:t>11/6/2018</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17796E6-8C18-214E-962D-59359777C6FD}"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781517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301E666-B6F9-0347-B3AA-3F583BB1B73A}"/>
              </a:ext>
            </a:extLst>
          </p:cNvPr>
          <p:cNvPicPr>
            <a:picLocks noChangeAspect="1"/>
          </p:cNvPicPr>
          <p:nvPr/>
        </p:nvPicPr>
        <p:blipFill>
          <a:blip r:embed="rId2"/>
          <a:stretch>
            <a:fillRect/>
          </a:stretch>
        </p:blipFill>
        <p:spPr>
          <a:xfrm>
            <a:off x="1333500" y="1365250"/>
            <a:ext cx="9525000" cy="4127500"/>
          </a:xfrm>
          <a:prstGeom prst="rect">
            <a:avLst/>
          </a:prstGeom>
        </p:spPr>
      </p:pic>
    </p:spTree>
    <p:extLst>
      <p:ext uri="{BB962C8B-B14F-4D97-AF65-F5344CB8AC3E}">
        <p14:creationId xmlns:p14="http://schemas.microsoft.com/office/powerpoint/2010/main" val="1377051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screenshot of a social media post&#10;&#10;Description automatically generated">
            <a:extLst>
              <a:ext uri="{FF2B5EF4-FFF2-40B4-BE49-F238E27FC236}">
                <a16:creationId xmlns:a16="http://schemas.microsoft.com/office/drawing/2014/main" id="{58EE7976-5CCE-294A-B23F-B2646AA7BC94}"/>
              </a:ext>
            </a:extLst>
          </p:cNvPr>
          <p:cNvPicPr>
            <a:picLocks noChangeAspect="1"/>
          </p:cNvPicPr>
          <p:nvPr/>
        </p:nvPicPr>
        <p:blipFill>
          <a:blip r:embed="rId2"/>
          <a:stretch>
            <a:fillRect/>
          </a:stretch>
        </p:blipFill>
        <p:spPr>
          <a:xfrm>
            <a:off x="643467" y="689102"/>
            <a:ext cx="10905066" cy="547979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0336" y="5266944"/>
            <a:ext cx="1014984" cy="1014984"/>
          </a:xfrm>
          <a:prstGeom prst="rect">
            <a:avLst/>
          </a:prstGeom>
        </p:spPr>
      </p:pic>
    </p:spTree>
    <p:extLst>
      <p:ext uri="{BB962C8B-B14F-4D97-AF65-F5344CB8AC3E}">
        <p14:creationId xmlns:p14="http://schemas.microsoft.com/office/powerpoint/2010/main" val="14191431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standing in a kitchen preparing food&#10;&#10;Description automatically generated">
            <a:extLst>
              <a:ext uri="{FF2B5EF4-FFF2-40B4-BE49-F238E27FC236}">
                <a16:creationId xmlns:a16="http://schemas.microsoft.com/office/drawing/2014/main" id="{C251BD18-99A3-CE41-9FFC-DE979BD5F9A6}"/>
              </a:ext>
            </a:extLst>
          </p:cNvPr>
          <p:cNvPicPr>
            <a:picLocks noChangeAspect="1"/>
          </p:cNvPicPr>
          <p:nvPr/>
        </p:nvPicPr>
        <p:blipFill rotWithShape="1">
          <a:blip r:embed="rId2">
            <a:alphaModFix amt="35000"/>
            <a:extLst/>
          </a:blip>
          <a:srcRect t="14876" b="854"/>
          <a:stretch/>
        </p:blipFill>
        <p:spPr>
          <a:xfrm>
            <a:off x="0" y="10"/>
            <a:ext cx="12191980" cy="6857990"/>
          </a:xfrm>
          <a:prstGeom prst="rect">
            <a:avLst/>
          </a:prstGeom>
        </p:spPr>
      </p:pic>
      <p:sp>
        <p:nvSpPr>
          <p:cNvPr id="3" name="Content Placeholder 2">
            <a:extLst>
              <a:ext uri="{FF2B5EF4-FFF2-40B4-BE49-F238E27FC236}">
                <a16:creationId xmlns:a16="http://schemas.microsoft.com/office/drawing/2014/main" id="{11B63C9A-6B24-2C4D-98E3-3F1CF14564DB}"/>
              </a:ext>
            </a:extLst>
          </p:cNvPr>
          <p:cNvSpPr>
            <a:spLocks noGrp="1"/>
          </p:cNvSpPr>
          <p:nvPr>
            <p:ph idx="1"/>
          </p:nvPr>
        </p:nvSpPr>
        <p:spPr>
          <a:xfrm>
            <a:off x="770964" y="4985673"/>
            <a:ext cx="10910028" cy="1872327"/>
          </a:xfrm>
        </p:spPr>
        <p:txBody>
          <a:bodyPr>
            <a:normAutofit/>
          </a:bodyPr>
          <a:lstStyle/>
          <a:p>
            <a:pPr marL="0" indent="0">
              <a:buNone/>
            </a:pPr>
            <a:r>
              <a:rPr lang="en-CA" dirty="0">
                <a:solidFill>
                  <a:srgbClr val="FFFFFF"/>
                </a:solidFill>
                <a:latin typeface="Open Sans" panose="020B0606030504020204" pitchFamily="34" charset="0"/>
                <a:ea typeface="Open Sans" panose="020B0606030504020204" pitchFamily="34" charset="0"/>
                <a:cs typeface="Open Sans" panose="020B0606030504020204" pitchFamily="34" charset="0"/>
              </a:rPr>
              <a:t>Specifically, we will identify at least 25 teams to participate, with each team consisting of an individual who will become a Network Facilitator and a family with an individual with disabilities who wants to develop his or her natural support networks</a:t>
            </a:r>
            <a:endParaRPr lang="en-US"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907246411"/>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CDC696-FC19-D34C-8543-530738F7500D}"/>
              </a:ext>
            </a:extLst>
          </p:cNvPr>
          <p:cNvSpPr txBox="1"/>
          <p:nvPr/>
        </p:nvSpPr>
        <p:spPr>
          <a:xfrm>
            <a:off x="3922678" y="1723205"/>
            <a:ext cx="7503459" cy="3970318"/>
          </a:xfrm>
          <a:prstGeom prst="rect">
            <a:avLst/>
          </a:prstGeom>
          <a:noFill/>
        </p:spPr>
        <p:txBody>
          <a:bodyPr wrap="square" rtlCol="0">
            <a:spAutoFit/>
          </a:bodyPr>
          <a:lstStyle/>
          <a:p>
            <a:r>
              <a:rPr lang="en-US" dirty="0">
                <a:latin typeface="Open Sans" panose="020B0606030504020204" pitchFamily="34" charset="0"/>
                <a:ea typeface="Open Sans" panose="020B0606030504020204" pitchFamily="34" charset="0"/>
                <a:cs typeface="Open Sans" panose="020B0606030504020204" pitchFamily="34" charset="0"/>
              </a:rPr>
              <a:t>Working together with Planned Lifetime Advocacy Network and Plan Institute, over the next 24 months, Full Circle participants will:</a:t>
            </a:r>
          </a:p>
          <a:p>
            <a:endParaRPr lang="en-US"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Tx/>
              <a:buChar char="-"/>
            </a:pPr>
            <a:r>
              <a:rPr lang="en-US" dirty="0">
                <a:latin typeface="Open Sans" panose="020B0606030504020204" pitchFamily="34" charset="0"/>
                <a:ea typeface="Open Sans" panose="020B0606030504020204" pitchFamily="34" charset="0"/>
                <a:cs typeface="Open Sans" panose="020B0606030504020204" pitchFamily="34" charset="0"/>
              </a:rPr>
              <a:t>Participate in 3 in-person workshops held throughout North Carolina</a:t>
            </a:r>
          </a:p>
          <a:p>
            <a:pPr marL="285750" indent="-285750">
              <a:buFontTx/>
              <a:buChar char="-"/>
            </a:pPr>
            <a:r>
              <a:rPr lang="en-US" dirty="0">
                <a:latin typeface="Open Sans" panose="020B0606030504020204" pitchFamily="34" charset="0"/>
                <a:ea typeface="Open Sans" panose="020B0606030504020204" pitchFamily="34" charset="0"/>
                <a:cs typeface="Open Sans" panose="020B0606030504020204" pitchFamily="34" charset="0"/>
              </a:rPr>
              <a:t>Complete an online course “Personal Support Network Facilitation”</a:t>
            </a:r>
          </a:p>
          <a:p>
            <a:pPr marL="285750" indent="-285750">
              <a:buFontTx/>
              <a:buChar char="-"/>
            </a:pPr>
            <a:r>
              <a:rPr lang="en-US" dirty="0">
                <a:latin typeface="Open Sans" panose="020B0606030504020204" pitchFamily="34" charset="0"/>
                <a:ea typeface="Open Sans" panose="020B0606030504020204" pitchFamily="34" charset="0"/>
                <a:cs typeface="Open Sans" panose="020B0606030504020204" pitchFamily="34" charset="0"/>
              </a:rPr>
              <a:t>Have access to tools and resource needed to develop a network</a:t>
            </a:r>
          </a:p>
          <a:p>
            <a:pPr marL="285750" indent="-285750">
              <a:buFontTx/>
              <a:buChar char="-"/>
            </a:pPr>
            <a:r>
              <a:rPr lang="en-US" dirty="0">
                <a:latin typeface="Open Sans" panose="020B0606030504020204" pitchFamily="34" charset="0"/>
                <a:ea typeface="Open Sans" panose="020B0606030504020204" pitchFamily="34" charset="0"/>
                <a:cs typeface="Open Sans" panose="020B0606030504020204" pitchFamily="34" charset="0"/>
              </a:rPr>
              <a:t>Receive ongoing Mentoring and Support</a:t>
            </a:r>
          </a:p>
          <a:p>
            <a:pPr marL="285750" indent="-285750">
              <a:buFontTx/>
              <a:buChar char="-"/>
            </a:pPr>
            <a:r>
              <a:rPr lang="en-US" dirty="0">
                <a:latin typeface="Open Sans" panose="020B0606030504020204" pitchFamily="34" charset="0"/>
                <a:ea typeface="Open Sans" panose="020B0606030504020204" pitchFamily="34" charset="0"/>
                <a:cs typeface="Open Sans" panose="020B0606030504020204" pitchFamily="34" charset="0"/>
              </a:rPr>
              <a:t>Provide updates and information will contribute to developmental learning and evaluation</a:t>
            </a:r>
          </a:p>
          <a:p>
            <a:pPr marL="285750" indent="-285750">
              <a:buFontTx/>
              <a:buChar char="-"/>
            </a:pPr>
            <a:r>
              <a:rPr lang="en-US" dirty="0">
                <a:latin typeface="Open Sans" panose="020B0606030504020204" pitchFamily="34" charset="0"/>
                <a:ea typeface="Open Sans" panose="020B0606030504020204" pitchFamily="34" charset="0"/>
                <a:cs typeface="Open Sans" panose="020B0606030504020204" pitchFamily="34" charset="0"/>
              </a:rPr>
              <a:t>Share stories and learning through social media</a:t>
            </a:r>
          </a:p>
          <a:p>
            <a:pPr marL="285750" indent="-285750">
              <a:buFontTx/>
              <a:buChar char="-"/>
            </a:pPr>
            <a:endParaRPr lang="en-US" dirty="0"/>
          </a:p>
          <a:p>
            <a:endParaRPr lang="en-US" dirty="0"/>
          </a:p>
          <a:p>
            <a:endParaRPr lang="en-US" dirty="0"/>
          </a:p>
          <a:p>
            <a:endParaRPr lang="en-US" dirty="0"/>
          </a:p>
        </p:txBody>
      </p:sp>
      <p:pic>
        <p:nvPicPr>
          <p:cNvPr id="3" name="Picture 2"/>
          <p:cNvPicPr>
            <a:picLocks noChangeAspect="1"/>
          </p:cNvPicPr>
          <p:nvPr/>
        </p:nvPicPr>
        <p:blipFill>
          <a:blip r:embed="rId2"/>
          <a:stretch>
            <a:fillRect/>
          </a:stretch>
        </p:blipFill>
        <p:spPr>
          <a:xfrm>
            <a:off x="548596" y="1554480"/>
            <a:ext cx="3462572" cy="3462572"/>
          </a:xfrm>
          <a:prstGeom prst="rect">
            <a:avLst/>
          </a:prstGeom>
        </p:spPr>
      </p:pic>
    </p:spTree>
    <p:extLst>
      <p:ext uri="{BB962C8B-B14F-4D97-AF65-F5344CB8AC3E}">
        <p14:creationId xmlns:p14="http://schemas.microsoft.com/office/powerpoint/2010/main" val="3582305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D0AF59-99C3-4251-AB9A-C966C6AD440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855405F-37A2-4869-9154-F8BE3BECE6C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20E80FD-5277-5C46-939B-3B714EF528FE}"/>
              </a:ext>
            </a:extLst>
          </p:cNvPr>
          <p:cNvSpPr txBox="1"/>
          <p:nvPr/>
        </p:nvSpPr>
        <p:spPr>
          <a:xfrm>
            <a:off x="5715358" y="1845100"/>
            <a:ext cx="5840506" cy="3416320"/>
          </a:xfrm>
          <a:prstGeom prst="rect">
            <a:avLst/>
          </a:prstGeom>
          <a:noFill/>
        </p:spPr>
        <p:txBody>
          <a:bodyPr wrap="square" rtlCol="0">
            <a:spAutoFit/>
          </a:bodyPr>
          <a:lstStyle/>
          <a:p>
            <a:r>
              <a:rPr lang="en-CA" dirty="0">
                <a:latin typeface="Open Sans" panose="020B0606030504020204" pitchFamily="34" charset="0"/>
                <a:ea typeface="Open Sans" panose="020B0606030504020204" pitchFamily="34" charset="0"/>
                <a:cs typeface="Open Sans" panose="020B0606030504020204" pitchFamily="34" charset="0"/>
              </a:rPr>
              <a:t>This will result in at least 25 success stories, and the 25 Network Facilitators will be able to repeat the process with more families and individuals with disabilities. </a:t>
            </a:r>
          </a:p>
          <a:p>
            <a:endParaRPr lang="en-CA" dirty="0">
              <a:latin typeface="Open Sans" panose="020B0606030504020204" pitchFamily="34" charset="0"/>
              <a:ea typeface="Open Sans" panose="020B0606030504020204" pitchFamily="34" charset="0"/>
              <a:cs typeface="Open Sans" panose="020B0606030504020204" pitchFamily="34" charset="0"/>
            </a:endParaRPr>
          </a:p>
          <a:p>
            <a:r>
              <a:rPr lang="en-CA" dirty="0">
                <a:latin typeface="Open Sans" panose="020B0606030504020204" pitchFamily="34" charset="0"/>
                <a:ea typeface="Open Sans" panose="020B0606030504020204" pitchFamily="34" charset="0"/>
                <a:cs typeface="Open Sans" panose="020B0606030504020204" pitchFamily="34" charset="0"/>
              </a:rPr>
              <a:t>Full Circle will also  develop a specialized Training Guide to be shared across North Carolina that would explain how natural supports can form, and the benefits of creating opportunities for natural supports to develop in the lives of individuals with disabilities.</a:t>
            </a:r>
            <a:endParaRPr lang="en-US" dirty="0">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pic>
        <p:nvPicPr>
          <p:cNvPr id="6" name="Picture 5" descr="A group of people sitting at a table in a restaurant&#10;&#10;Description automatically generated">
            <a:extLst>
              <a:ext uri="{FF2B5EF4-FFF2-40B4-BE49-F238E27FC236}">
                <a16:creationId xmlns:a16="http://schemas.microsoft.com/office/drawing/2014/main" id="{08E3F00C-4957-4E42-A902-491E1795F00B}"/>
              </a:ext>
            </a:extLst>
          </p:cNvPr>
          <p:cNvPicPr>
            <a:picLocks noChangeAspect="1"/>
          </p:cNvPicPr>
          <p:nvPr/>
        </p:nvPicPr>
        <p:blipFill>
          <a:blip r:embed="rId2"/>
          <a:stretch>
            <a:fillRect/>
          </a:stretch>
        </p:blipFill>
        <p:spPr>
          <a:xfrm>
            <a:off x="1235247" y="1655891"/>
            <a:ext cx="4320988" cy="3240741"/>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0880" y="5312188"/>
            <a:ext cx="1014984" cy="1014984"/>
          </a:xfrm>
          <a:prstGeom prst="rect">
            <a:avLst/>
          </a:prstGeom>
        </p:spPr>
      </p:pic>
    </p:spTree>
    <p:extLst>
      <p:ext uri="{BB962C8B-B14F-4D97-AF65-F5344CB8AC3E}">
        <p14:creationId xmlns:p14="http://schemas.microsoft.com/office/powerpoint/2010/main" val="745748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FC91CA-69D6-374C-933D-85479A0E7722}"/>
              </a:ext>
            </a:extLst>
          </p:cNvPr>
          <p:cNvSpPr txBox="1"/>
          <p:nvPr/>
        </p:nvSpPr>
        <p:spPr>
          <a:xfrm>
            <a:off x="3382635" y="1825348"/>
            <a:ext cx="7503458" cy="2862322"/>
          </a:xfrm>
          <a:prstGeom prst="rect">
            <a:avLst/>
          </a:prstGeom>
          <a:noFill/>
        </p:spPr>
        <p:txBody>
          <a:bodyPr wrap="square" rtlCol="0">
            <a:spAutoFit/>
          </a:bodyPr>
          <a:lstStyle/>
          <a:p>
            <a:r>
              <a:rPr lang="en-CA" sz="2000" dirty="0">
                <a:latin typeface="Open Sans" panose="020B0606030504020204" pitchFamily="34" charset="0"/>
                <a:ea typeface="Open Sans" panose="020B0606030504020204" pitchFamily="34" charset="0"/>
                <a:cs typeface="Open Sans" panose="020B0606030504020204" pitchFamily="34" charset="0"/>
              </a:rPr>
              <a:t>“Every single person has capacities, abilities and gifts. Living a good life depends on whether those capacities can be used, abilities expressed and gifts given. If they are, the person will be valued, feel powerful and well-connected to the people around them. And the community around the person will be more powerful because of the contribution the person is making.”</a:t>
            </a:r>
          </a:p>
          <a:p>
            <a:endParaRPr lang="en-CA" sz="2000" dirty="0">
              <a:latin typeface="Open Sans" panose="020B0606030504020204" pitchFamily="34" charset="0"/>
              <a:ea typeface="Open Sans" panose="020B0606030504020204" pitchFamily="34" charset="0"/>
              <a:cs typeface="Open Sans" panose="020B0606030504020204" pitchFamily="34" charset="0"/>
            </a:endParaRPr>
          </a:p>
          <a:p>
            <a:r>
              <a:rPr lang="en-CA" sz="2000" dirty="0">
                <a:latin typeface="Open Sans" panose="020B0606030504020204" pitchFamily="34" charset="0"/>
                <a:ea typeface="Open Sans" panose="020B0606030504020204" pitchFamily="34" charset="0"/>
                <a:cs typeface="Open Sans" panose="020B0606030504020204" pitchFamily="34" charset="0"/>
              </a:rPr>
              <a:t>- John McKnight, Asset-Based Community Development</a:t>
            </a: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313" y="1825348"/>
            <a:ext cx="2862322" cy="2862322"/>
          </a:xfrm>
          <a:prstGeom prst="rect">
            <a:avLst/>
          </a:prstGeom>
        </p:spPr>
      </p:pic>
    </p:spTree>
    <p:extLst>
      <p:ext uri="{BB962C8B-B14F-4D97-AF65-F5344CB8AC3E}">
        <p14:creationId xmlns:p14="http://schemas.microsoft.com/office/powerpoint/2010/main" val="1423673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Open Sans" panose="020B0606030504020204" pitchFamily="34" charset="0"/>
                <a:ea typeface="Open Sans" panose="020B0606030504020204" pitchFamily="34" charset="0"/>
                <a:cs typeface="Open Sans" panose="020B0606030504020204" pitchFamily="34" charset="0"/>
              </a:rPr>
              <a:t>Upcoming Events</a:t>
            </a:r>
            <a:br>
              <a:rPr lang="en-US" dirty="0">
                <a:latin typeface="Open Sans" panose="020B0606030504020204" pitchFamily="34" charset="0"/>
                <a:ea typeface="Open Sans" panose="020B0606030504020204" pitchFamily="34" charset="0"/>
                <a:cs typeface="Open Sans" panose="020B0606030504020204" pitchFamily="34" charset="0"/>
              </a:rPr>
            </a:br>
            <a:r>
              <a:rPr lang="en-US" dirty="0">
                <a:latin typeface="Open Sans" panose="020B0606030504020204" pitchFamily="34" charset="0"/>
                <a:ea typeface="Open Sans" panose="020B0606030504020204" pitchFamily="34" charset="0"/>
                <a:cs typeface="Open Sans" panose="020B0606030504020204" pitchFamily="34" charset="0"/>
              </a:rPr>
              <a:t>Community Conversations </a:t>
            </a:r>
          </a:p>
        </p:txBody>
      </p:sp>
      <p:sp>
        <p:nvSpPr>
          <p:cNvPr id="3" name="Content Placeholder 2"/>
          <p:cNvSpPr>
            <a:spLocks noGrp="1"/>
          </p:cNvSpPr>
          <p:nvPr>
            <p:ph sz="half" idx="1"/>
          </p:nvPr>
        </p:nvSpPr>
        <p:spPr>
          <a:xfrm>
            <a:off x="1097278" y="2221992"/>
            <a:ext cx="4937760" cy="2651760"/>
          </a:xfrm>
        </p:spPr>
        <p:txBody>
          <a:bodyPr>
            <a:normAutofit/>
          </a:bodyPr>
          <a:lstStyle/>
          <a:p>
            <a:pPr algn="ctr"/>
            <a:r>
              <a:rPr lang="en-US" sz="2800" b="1" dirty="0">
                <a:latin typeface="Open Sans" panose="020B0606030504020204" pitchFamily="34" charset="0"/>
                <a:ea typeface="Open Sans" panose="020B0606030504020204" pitchFamily="34" charset="0"/>
                <a:cs typeface="Open Sans" panose="020B0606030504020204" pitchFamily="34" charset="0"/>
              </a:rPr>
              <a:t>November 14</a:t>
            </a:r>
            <a:r>
              <a:rPr lang="en-US" sz="2800" b="1" baseline="30000" dirty="0">
                <a:latin typeface="Open Sans" panose="020B0606030504020204" pitchFamily="34" charset="0"/>
                <a:ea typeface="Open Sans" panose="020B0606030504020204" pitchFamily="34" charset="0"/>
                <a:cs typeface="Open Sans" panose="020B0606030504020204" pitchFamily="34" charset="0"/>
              </a:rPr>
              <a:t>th</a:t>
            </a:r>
            <a:endParaRPr lang="en-US" sz="2800" b="1" dirty="0">
              <a:latin typeface="Open Sans" panose="020B0606030504020204" pitchFamily="34" charset="0"/>
              <a:ea typeface="Open Sans" panose="020B0606030504020204" pitchFamily="34" charset="0"/>
              <a:cs typeface="Open Sans" panose="020B0606030504020204" pitchFamily="34" charset="0"/>
            </a:endParaRPr>
          </a:p>
          <a:p>
            <a:pPr algn="ctr"/>
            <a:r>
              <a:rPr lang="en-US" sz="2800" dirty="0">
                <a:latin typeface="Open Sans" panose="020B0606030504020204" pitchFamily="34" charset="0"/>
                <a:ea typeface="Open Sans" panose="020B0606030504020204" pitchFamily="34" charset="0"/>
                <a:cs typeface="Open Sans" panose="020B0606030504020204" pitchFamily="34" charset="0"/>
              </a:rPr>
              <a:t>1pm to 4pm</a:t>
            </a:r>
          </a:p>
          <a:p>
            <a:pPr algn="ctr"/>
            <a:r>
              <a:rPr lang="en-US" sz="2800" dirty="0">
                <a:latin typeface="Open Sans" panose="020B0606030504020204" pitchFamily="34" charset="0"/>
                <a:ea typeface="Open Sans" panose="020B0606030504020204" pitchFamily="34" charset="0"/>
                <a:cs typeface="Open Sans" panose="020B0606030504020204" pitchFamily="34" charset="0"/>
              </a:rPr>
              <a:t>Christmount Conference Center</a:t>
            </a:r>
          </a:p>
          <a:p>
            <a:pPr algn="ctr"/>
            <a:r>
              <a:rPr lang="en-US" sz="2800" dirty="0">
                <a:latin typeface="Open Sans" panose="020B0606030504020204" pitchFamily="34" charset="0"/>
                <a:ea typeface="Open Sans" panose="020B0606030504020204" pitchFamily="34" charset="0"/>
                <a:cs typeface="Open Sans" panose="020B0606030504020204" pitchFamily="34" charset="0"/>
              </a:rPr>
              <a:t>Black Mountain </a:t>
            </a:r>
          </a:p>
        </p:txBody>
      </p:sp>
      <p:sp>
        <p:nvSpPr>
          <p:cNvPr id="4" name="Content Placeholder 3"/>
          <p:cNvSpPr>
            <a:spLocks noGrp="1"/>
          </p:cNvSpPr>
          <p:nvPr>
            <p:ph sz="half" idx="2"/>
          </p:nvPr>
        </p:nvSpPr>
        <p:spPr>
          <a:xfrm>
            <a:off x="6217920" y="2157983"/>
            <a:ext cx="4937760" cy="3711111"/>
          </a:xfrm>
        </p:spPr>
        <p:txBody>
          <a:bodyPr/>
          <a:lstStyle/>
          <a:p>
            <a:pPr algn="ctr"/>
            <a:r>
              <a:rPr lang="en-US" sz="2800" b="1" dirty="0">
                <a:latin typeface="Open Sans" panose="020B0606030504020204" pitchFamily="34" charset="0"/>
                <a:ea typeface="Open Sans" panose="020B0606030504020204" pitchFamily="34" charset="0"/>
                <a:cs typeface="Open Sans" panose="020B0606030504020204" pitchFamily="34" charset="0"/>
              </a:rPr>
              <a:t>November 16</a:t>
            </a:r>
            <a:r>
              <a:rPr lang="en-US" sz="2800" b="1" baseline="30000" dirty="0">
                <a:latin typeface="Open Sans" panose="020B0606030504020204" pitchFamily="34" charset="0"/>
                <a:ea typeface="Open Sans" panose="020B0606030504020204" pitchFamily="34" charset="0"/>
                <a:cs typeface="Open Sans" panose="020B0606030504020204" pitchFamily="34" charset="0"/>
              </a:rPr>
              <a:t>th</a:t>
            </a:r>
            <a:endParaRPr lang="en-US" sz="2800" b="1" dirty="0">
              <a:latin typeface="Open Sans" panose="020B0606030504020204" pitchFamily="34" charset="0"/>
              <a:ea typeface="Open Sans" panose="020B0606030504020204" pitchFamily="34" charset="0"/>
              <a:cs typeface="Open Sans" panose="020B0606030504020204" pitchFamily="34" charset="0"/>
            </a:endParaRPr>
          </a:p>
          <a:p>
            <a:pPr algn="ctr"/>
            <a:r>
              <a:rPr lang="en-US" sz="2800" dirty="0">
                <a:latin typeface="Open Sans" panose="020B0606030504020204" pitchFamily="34" charset="0"/>
                <a:ea typeface="Open Sans" panose="020B0606030504020204" pitchFamily="34" charset="0"/>
                <a:cs typeface="Open Sans" panose="020B0606030504020204" pitchFamily="34" charset="0"/>
              </a:rPr>
              <a:t>9am to noon</a:t>
            </a:r>
          </a:p>
          <a:p>
            <a:pPr algn="ctr"/>
            <a:r>
              <a:rPr lang="en-US" sz="2800" dirty="0">
                <a:latin typeface="Open Sans" panose="020B0606030504020204" pitchFamily="34" charset="0"/>
                <a:ea typeface="Open Sans" panose="020B0606030504020204" pitchFamily="34" charset="0"/>
                <a:cs typeface="Open Sans" panose="020B0606030504020204" pitchFamily="34" charset="0"/>
              </a:rPr>
              <a:t>O’Berry Center</a:t>
            </a:r>
          </a:p>
          <a:p>
            <a:pPr algn="ctr"/>
            <a:r>
              <a:rPr lang="en-US" sz="2800" dirty="0">
                <a:latin typeface="Open Sans" panose="020B0606030504020204" pitchFamily="34" charset="0"/>
                <a:ea typeface="Open Sans" panose="020B0606030504020204" pitchFamily="34" charset="0"/>
                <a:cs typeface="Open Sans" panose="020B0606030504020204" pitchFamily="34" charset="0"/>
              </a:rPr>
              <a:t>Goldsboro</a:t>
            </a:r>
          </a:p>
        </p:txBody>
      </p:sp>
      <p:sp>
        <p:nvSpPr>
          <p:cNvPr id="6" name="TextBox 5"/>
          <p:cNvSpPr txBox="1"/>
          <p:nvPr/>
        </p:nvSpPr>
        <p:spPr>
          <a:xfrm>
            <a:off x="1444752" y="5120640"/>
            <a:ext cx="9180576" cy="369332"/>
          </a:xfrm>
          <a:prstGeom prst="rect">
            <a:avLst/>
          </a:prstGeom>
          <a:noFill/>
        </p:spPr>
        <p:txBody>
          <a:bodyPr wrap="square" rtlCol="0">
            <a:spAutoFit/>
          </a:bodyPr>
          <a:lstStyle/>
          <a:p>
            <a:pPr algn="ctr"/>
            <a:r>
              <a:rPr lang="en-US" i="1" dirty="0">
                <a:latin typeface="Open Sans" panose="020B0606030504020204" pitchFamily="34" charset="0"/>
                <a:ea typeface="Open Sans" panose="020B0606030504020204" pitchFamily="34" charset="0"/>
                <a:cs typeface="Open Sans" panose="020B0606030504020204" pitchFamily="34" charset="0"/>
              </a:rPr>
              <a:t>We still have room so sign up at firstwnc.org/</a:t>
            </a:r>
            <a:r>
              <a:rPr lang="en-US" i="1" dirty="0" err="1">
                <a:latin typeface="Open Sans" panose="020B0606030504020204" pitchFamily="34" charset="0"/>
                <a:ea typeface="Open Sans" panose="020B0606030504020204" pitchFamily="34" charset="0"/>
                <a:cs typeface="Open Sans" panose="020B0606030504020204" pitchFamily="34" charset="0"/>
              </a:rPr>
              <a:t>fullcircle</a:t>
            </a:r>
            <a:endParaRPr lang="en-US" i="1" dirty="0">
              <a:latin typeface="Open Sans" panose="020B0606030504020204" pitchFamily="34" charset="0"/>
              <a:ea typeface="Open Sans" panose="020B0606030504020204" pitchFamily="34" charset="0"/>
              <a:cs typeface="Open Sans" panose="020B060603050402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960" y="172382"/>
            <a:ext cx="1426464" cy="1426464"/>
          </a:xfrm>
          <a:prstGeom prst="rect">
            <a:avLst/>
          </a:prstGeom>
        </p:spPr>
      </p:pic>
    </p:spTree>
    <p:extLst>
      <p:ext uri="{BB962C8B-B14F-4D97-AF65-F5344CB8AC3E}">
        <p14:creationId xmlns:p14="http://schemas.microsoft.com/office/powerpoint/2010/main" val="2476965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swimming in a pool of water&#10;&#10;Description automatically generated">
            <a:extLst>
              <a:ext uri="{FF2B5EF4-FFF2-40B4-BE49-F238E27FC236}">
                <a16:creationId xmlns:a16="http://schemas.microsoft.com/office/drawing/2014/main" id="{C522856A-C29A-9942-ADB3-4517C03D3975}"/>
              </a:ext>
            </a:extLst>
          </p:cNvPr>
          <p:cNvPicPr>
            <a:picLocks noChangeAspect="1"/>
          </p:cNvPicPr>
          <p:nvPr/>
        </p:nvPicPr>
        <p:blipFill>
          <a:blip r:embed="rId2"/>
          <a:stretch>
            <a:fillRect/>
          </a:stretch>
        </p:blipFill>
        <p:spPr>
          <a:xfrm>
            <a:off x="1535185" y="157210"/>
            <a:ext cx="9104681" cy="6074529"/>
          </a:xfrm>
          <a:prstGeom prst="rect">
            <a:avLst/>
          </a:prstGeom>
        </p:spPr>
      </p:pic>
    </p:spTree>
    <p:extLst>
      <p:ext uri="{BB962C8B-B14F-4D97-AF65-F5344CB8AC3E}">
        <p14:creationId xmlns:p14="http://schemas.microsoft.com/office/powerpoint/2010/main" val="16653643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Thank you to the NCCDD for funding this Initiative!</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19775" b="19775"/>
          <a:stretch>
            <a:fillRect/>
          </a:stretch>
        </p:blipFill>
        <p:spPr/>
      </p:pic>
      <p:sp>
        <p:nvSpPr>
          <p:cNvPr id="4" name="Text Placeholder 3"/>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26355741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latin typeface="Open Sans" panose="020B0606030504020204" pitchFamily="34" charset="0"/>
                <a:ea typeface="Open Sans" panose="020B0606030504020204" pitchFamily="34" charset="0"/>
                <a:cs typeface="Open Sans" panose="020B0606030504020204" pitchFamily="34" charset="0"/>
              </a:rPr>
              <a:t>Contact </a:t>
            </a:r>
            <a:br>
              <a:rPr lang="en-US" dirty="0">
                <a:latin typeface="Open Sans" panose="020B0606030504020204" pitchFamily="34" charset="0"/>
                <a:ea typeface="Open Sans" panose="020B0606030504020204" pitchFamily="34" charset="0"/>
                <a:cs typeface="Open Sans" panose="020B0606030504020204" pitchFamily="34" charset="0"/>
              </a:rPr>
            </a:br>
            <a:r>
              <a:rPr lang="en-US" sz="2800" dirty="0">
                <a:latin typeface="Open Sans" panose="020B0606030504020204" pitchFamily="34" charset="0"/>
                <a:ea typeface="Open Sans" panose="020B0606030504020204" pitchFamily="34" charset="0"/>
                <a:cs typeface="Open Sans" panose="020B0606030504020204" pitchFamily="34" charset="0"/>
              </a:rPr>
              <a:t>www.firstwnc.org/fullcircle</a:t>
            </a:r>
          </a:p>
        </p:txBody>
      </p:sp>
      <p:sp>
        <p:nvSpPr>
          <p:cNvPr id="6" name="Text Placeholder 5"/>
          <p:cNvSpPr>
            <a:spLocks noGrp="1"/>
          </p:cNvSpPr>
          <p:nvPr>
            <p:ph type="body" idx="1"/>
          </p:nvPr>
        </p:nvSpPr>
        <p:spPr/>
        <p:txBody>
          <a:bodyPr>
            <a:noAutofit/>
          </a:bodyPr>
          <a:lstStyle/>
          <a:p>
            <a:pPr algn="ctr"/>
            <a:r>
              <a:rPr lang="en-US" sz="1800" b="1" cap="none" dirty="0">
                <a:latin typeface="Open Sans" panose="020B0606030504020204" pitchFamily="34" charset="0"/>
                <a:ea typeface="Open Sans" panose="020B0606030504020204" pitchFamily="34" charset="0"/>
                <a:cs typeface="Open Sans" panose="020B0606030504020204" pitchFamily="34" charset="0"/>
              </a:rPr>
              <a:t>Janet Price-Ferrell</a:t>
            </a:r>
          </a:p>
          <a:p>
            <a:pPr algn="ctr"/>
            <a:r>
              <a:rPr lang="en-US" sz="1800" cap="none" dirty="0">
                <a:latin typeface="Open Sans" panose="020B0606030504020204" pitchFamily="34" charset="0"/>
                <a:ea typeface="Open Sans" panose="020B0606030504020204" pitchFamily="34" charset="0"/>
                <a:cs typeface="Open Sans" panose="020B0606030504020204" pitchFamily="34" charset="0"/>
              </a:rPr>
              <a:t>janet@firstwnc.org</a:t>
            </a:r>
          </a:p>
        </p:txBody>
      </p:sp>
      <p:pic>
        <p:nvPicPr>
          <p:cNvPr id="12" name="Content Placeholder 11"/>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096963" y="2625726"/>
            <a:ext cx="4938712" cy="3292474"/>
          </a:xfrm>
        </p:spPr>
      </p:pic>
      <p:sp>
        <p:nvSpPr>
          <p:cNvPr id="8" name="Text Placeholder 7"/>
          <p:cNvSpPr>
            <a:spLocks noGrp="1"/>
          </p:cNvSpPr>
          <p:nvPr>
            <p:ph type="body" sz="quarter" idx="3"/>
          </p:nvPr>
        </p:nvSpPr>
        <p:spPr>
          <a:xfrm>
            <a:off x="6217920" y="1889444"/>
            <a:ext cx="4937760" cy="736282"/>
          </a:xfrm>
        </p:spPr>
        <p:txBody>
          <a:bodyPr>
            <a:normAutofit fontScale="25000" lnSpcReduction="20000"/>
          </a:bodyPr>
          <a:lstStyle/>
          <a:p>
            <a:pPr algn="ctr"/>
            <a:endParaRPr lang="en-US" dirty="0"/>
          </a:p>
          <a:p>
            <a:pPr algn="ctr"/>
            <a:r>
              <a:rPr lang="en-US" sz="7200" b="1" cap="none" dirty="0">
                <a:latin typeface="Open Sans" panose="020B0606030504020204" pitchFamily="34" charset="0"/>
                <a:ea typeface="Open Sans" panose="020B0606030504020204" pitchFamily="34" charset="0"/>
                <a:cs typeface="Open Sans" panose="020B0606030504020204" pitchFamily="34" charset="0"/>
              </a:rPr>
              <a:t>Rebecca </a:t>
            </a:r>
            <a:r>
              <a:rPr lang="en-US" sz="7200" b="1" cap="none" dirty="0" err="1">
                <a:latin typeface="Open Sans" panose="020B0606030504020204" pitchFamily="34" charset="0"/>
                <a:ea typeface="Open Sans" panose="020B0606030504020204" pitchFamily="34" charset="0"/>
                <a:cs typeface="Open Sans" panose="020B0606030504020204" pitchFamily="34" charset="0"/>
              </a:rPr>
              <a:t>Pauls</a:t>
            </a:r>
            <a:endParaRPr lang="en-US" sz="7200" b="1" cap="none" dirty="0">
              <a:latin typeface="Open Sans" panose="020B0606030504020204" pitchFamily="34" charset="0"/>
              <a:ea typeface="Open Sans" panose="020B0606030504020204" pitchFamily="34" charset="0"/>
              <a:cs typeface="Open Sans" panose="020B0606030504020204" pitchFamily="34" charset="0"/>
            </a:endParaRPr>
          </a:p>
          <a:p>
            <a:pPr algn="ctr"/>
            <a:r>
              <a:rPr lang="en-US" sz="7200" cap="none" dirty="0">
                <a:latin typeface="Open Sans" panose="020B0606030504020204" pitchFamily="34" charset="0"/>
                <a:ea typeface="Open Sans" panose="020B0606030504020204" pitchFamily="34" charset="0"/>
                <a:cs typeface="Open Sans" panose="020B0606030504020204" pitchFamily="34" charset="0"/>
              </a:rPr>
              <a:t>rpauls@plan</a:t>
            </a:r>
            <a:r>
              <a:rPr lang="en-US" sz="8000" cap="none" dirty="0">
                <a:latin typeface="Open Sans" panose="020B0606030504020204" pitchFamily="34" charset="0"/>
                <a:ea typeface="Open Sans" panose="020B0606030504020204" pitchFamily="34" charset="0"/>
                <a:cs typeface="Open Sans" panose="020B0606030504020204" pitchFamily="34" charset="0"/>
              </a:rPr>
              <a:t>.ca</a:t>
            </a:r>
          </a:p>
          <a:p>
            <a:endParaRPr lang="en-US" dirty="0"/>
          </a:p>
        </p:txBody>
      </p:sp>
      <p:pic>
        <p:nvPicPr>
          <p:cNvPr id="11" name="Content Placeholder 10"/>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400800" y="3249359"/>
            <a:ext cx="4572000" cy="2045208"/>
          </a:xfrm>
        </p:spPr>
      </p:pic>
      <p:pic>
        <p:nvPicPr>
          <p:cNvPr id="10" name="Picture 9"/>
          <p:cNvPicPr>
            <a:picLocks noChangeAspect="1"/>
          </p:cNvPicPr>
          <p:nvPr/>
        </p:nvPicPr>
        <p:blipFill>
          <a:blip r:embed="rId4"/>
          <a:stretch>
            <a:fillRect/>
          </a:stretch>
        </p:blipFill>
        <p:spPr>
          <a:xfrm>
            <a:off x="557784" y="444639"/>
            <a:ext cx="1636776" cy="1636776"/>
          </a:xfrm>
          <a:prstGeom prst="rect">
            <a:avLst/>
          </a:prstGeom>
        </p:spPr>
      </p:pic>
    </p:spTree>
    <p:extLst>
      <p:ext uri="{BB962C8B-B14F-4D97-AF65-F5344CB8AC3E}">
        <p14:creationId xmlns:p14="http://schemas.microsoft.com/office/powerpoint/2010/main" val="1097475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Open Sans" panose="020B0606030504020204" pitchFamily="34" charset="0"/>
                <a:ea typeface="Open Sans" panose="020B0606030504020204" pitchFamily="34" charset="0"/>
                <a:cs typeface="Open Sans" panose="020B0606030504020204" pitchFamily="34" charset="0"/>
              </a:rPr>
              <a:t>Collaborative Project </a:t>
            </a:r>
          </a:p>
        </p:txBody>
      </p:sp>
      <p:sp>
        <p:nvSpPr>
          <p:cNvPr id="3" name="Text Placeholder 2"/>
          <p:cNvSpPr>
            <a:spLocks noGrp="1"/>
          </p:cNvSpPr>
          <p:nvPr>
            <p:ph type="body" idx="1"/>
          </p:nvPr>
        </p:nvSpPr>
        <p:spPr/>
        <p:txBody>
          <a:bodyPr/>
          <a:lstStyle/>
          <a:p>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096963" y="2625726"/>
            <a:ext cx="4938712" cy="3292474"/>
          </a:xfrm>
        </p:spPr>
      </p:pic>
      <p:sp>
        <p:nvSpPr>
          <p:cNvPr id="5" name="Text Placeholder 4"/>
          <p:cNvSpPr>
            <a:spLocks noGrp="1"/>
          </p:cNvSpPr>
          <p:nvPr>
            <p:ph type="body" sz="quarter" idx="3"/>
          </p:nvPr>
        </p:nvSpPr>
        <p:spPr/>
        <p:txBody>
          <a:bodyPr/>
          <a:lstStyle/>
          <a:p>
            <a:endParaRPr lang="en-US"/>
          </a:p>
        </p:txBody>
      </p:sp>
      <p:pic>
        <p:nvPicPr>
          <p:cNvPr id="10" name="Content Placeholder 9"/>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400800" y="3249359"/>
            <a:ext cx="4572000" cy="2045208"/>
          </a:xfrm>
        </p:spPr>
      </p:pic>
    </p:spTree>
    <p:extLst>
      <p:ext uri="{BB962C8B-B14F-4D97-AF65-F5344CB8AC3E}">
        <p14:creationId xmlns:p14="http://schemas.microsoft.com/office/powerpoint/2010/main" val="3227336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oup of people sitting on a bench&#10;&#10;Description automatically generated">
            <a:extLst>
              <a:ext uri="{FF2B5EF4-FFF2-40B4-BE49-F238E27FC236}">
                <a16:creationId xmlns:a16="http://schemas.microsoft.com/office/drawing/2014/main" id="{9EDF1D6F-0CED-6248-A16B-65AD5AD6D1F7}"/>
              </a:ext>
            </a:extLst>
          </p:cNvPr>
          <p:cNvPicPr>
            <a:picLocks noChangeAspect="1"/>
          </p:cNvPicPr>
          <p:nvPr/>
        </p:nvPicPr>
        <p:blipFill rotWithShape="1">
          <a:blip r:embed="rId2"/>
          <a:srcRect l="27679" r="-1" b="-1"/>
          <a:stretch/>
        </p:blipFill>
        <p:spPr>
          <a:xfrm>
            <a:off x="643466" y="643467"/>
            <a:ext cx="5372099" cy="5571066"/>
          </a:xfrm>
          <a:prstGeom prst="rect">
            <a:avLst/>
          </a:prstGeom>
        </p:spPr>
      </p:pic>
      <p:sp>
        <p:nvSpPr>
          <p:cNvPr id="6" name="Rectangle 5">
            <a:extLst>
              <a:ext uri="{FF2B5EF4-FFF2-40B4-BE49-F238E27FC236}">
                <a16:creationId xmlns:a16="http://schemas.microsoft.com/office/drawing/2014/main" id="{5FFBEECE-9B91-B749-ABB8-20C0484814B8}"/>
              </a:ext>
            </a:extLst>
          </p:cNvPr>
          <p:cNvSpPr/>
          <p:nvPr/>
        </p:nvSpPr>
        <p:spPr>
          <a:xfrm>
            <a:off x="6297458" y="1490881"/>
            <a:ext cx="5372099" cy="3416320"/>
          </a:xfrm>
          <a:prstGeom prst="rect">
            <a:avLst/>
          </a:prstGeom>
        </p:spPr>
        <p:txBody>
          <a:bodyPr wrap="square">
            <a:spAutoFit/>
          </a:bodyPr>
          <a:lstStyle/>
          <a:p>
            <a:r>
              <a:rPr lang="en-CA" b="0" i="0" dirty="0">
                <a:solidFill>
                  <a:srgbClr val="20221D"/>
                </a:solidFill>
                <a:effectLst/>
                <a:latin typeface="Open Sans" panose="020B0606030504020204" pitchFamily="34" charset="0"/>
                <a:ea typeface="Open Sans" panose="020B0606030504020204" pitchFamily="34" charset="0"/>
                <a:cs typeface="Open Sans" panose="020B0606030504020204" pitchFamily="34" charset="0"/>
              </a:rPr>
              <a:t>Full Circle is a capacity-building initiative designed to mobilize personal networks for people with disabilities. </a:t>
            </a:r>
          </a:p>
          <a:p>
            <a:endParaRPr lang="en-CA" dirty="0">
              <a:solidFill>
                <a:srgbClr val="20221D"/>
              </a:solidFill>
              <a:latin typeface="Open Sans" panose="020B0606030504020204" pitchFamily="34" charset="0"/>
              <a:ea typeface="Open Sans" panose="020B0606030504020204" pitchFamily="34" charset="0"/>
              <a:cs typeface="Open Sans" panose="020B0606030504020204" pitchFamily="34" charset="0"/>
            </a:endParaRPr>
          </a:p>
          <a:p>
            <a:r>
              <a:rPr lang="en-CA" b="0" i="0" dirty="0">
                <a:solidFill>
                  <a:srgbClr val="20221D"/>
                </a:solidFill>
                <a:effectLst/>
                <a:latin typeface="Open Sans" panose="020B0606030504020204" pitchFamily="34" charset="0"/>
                <a:ea typeface="Open Sans" panose="020B0606030504020204" pitchFamily="34" charset="0"/>
                <a:cs typeface="Open Sans" panose="020B0606030504020204" pitchFamily="34" charset="0"/>
              </a:rPr>
              <a:t>Full Circle helps people to expand their circles of connection and natural support in their communities, giving them more opportunities for meaningful and supportive relationships, more experiences, an overall sense of belonging and a good, happy life.</a:t>
            </a:r>
          </a:p>
          <a:p>
            <a:br>
              <a:rPr lang="en-CA" dirty="0"/>
            </a:b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0336" y="5266944"/>
            <a:ext cx="1014984" cy="1014984"/>
          </a:xfrm>
          <a:prstGeom prst="rect">
            <a:avLst/>
          </a:prstGeom>
        </p:spPr>
      </p:pic>
    </p:spTree>
    <p:extLst>
      <p:ext uri="{BB962C8B-B14F-4D97-AF65-F5344CB8AC3E}">
        <p14:creationId xmlns:p14="http://schemas.microsoft.com/office/powerpoint/2010/main" val="557790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138F693-3B33-A348-BF9E-C0BFFC069FAC}"/>
              </a:ext>
            </a:extLst>
          </p:cNvPr>
          <p:cNvSpPr/>
          <p:nvPr/>
        </p:nvSpPr>
        <p:spPr>
          <a:xfrm>
            <a:off x="1435608" y="5187875"/>
            <a:ext cx="8860537" cy="923330"/>
          </a:xfrm>
          <a:prstGeom prst="rect">
            <a:avLst/>
          </a:prstGeom>
        </p:spPr>
        <p:txBody>
          <a:bodyPr wrap="square">
            <a:spAutoFit/>
          </a:bodyPr>
          <a:lstStyle/>
          <a:p>
            <a:r>
              <a:rPr lang="en-CA" b="0" i="0" dirty="0">
                <a:solidFill>
                  <a:srgbClr val="20221D"/>
                </a:solidFill>
                <a:effectLst/>
                <a:latin typeface="Open Sans" panose="020B0606030504020204" pitchFamily="34" charset="0"/>
                <a:ea typeface="Open Sans" panose="020B0606030504020204" pitchFamily="34" charset="0"/>
                <a:cs typeface="Open Sans" panose="020B0606030504020204" pitchFamily="34" charset="0"/>
              </a:rPr>
              <a:t>The Full Circle Program is an opportunity for people with disabilities, and their families and caregivers to learn more about the values, principles, practices and tools that they will use to build and nurture Personal Support Networks.</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descr="A group of people posing for the camera&#10;&#10;Description automatically generated">
            <a:extLst>
              <a:ext uri="{FF2B5EF4-FFF2-40B4-BE49-F238E27FC236}">
                <a16:creationId xmlns:a16="http://schemas.microsoft.com/office/drawing/2014/main" id="{AD11228C-EB7F-3D43-B2B2-E1550F8F4FC6}"/>
              </a:ext>
            </a:extLst>
          </p:cNvPr>
          <p:cNvPicPr>
            <a:picLocks noChangeAspect="1"/>
          </p:cNvPicPr>
          <p:nvPr/>
        </p:nvPicPr>
        <p:blipFill>
          <a:blip r:embed="rId2"/>
          <a:stretch>
            <a:fillRect/>
          </a:stretch>
        </p:blipFill>
        <p:spPr>
          <a:xfrm>
            <a:off x="2949388" y="494873"/>
            <a:ext cx="6096001" cy="4572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0336" y="5266944"/>
            <a:ext cx="1014984" cy="1014984"/>
          </a:xfrm>
          <a:prstGeom prst="rect">
            <a:avLst/>
          </a:prstGeom>
        </p:spPr>
      </p:pic>
    </p:spTree>
    <p:extLst>
      <p:ext uri="{BB962C8B-B14F-4D97-AF65-F5344CB8AC3E}">
        <p14:creationId xmlns:p14="http://schemas.microsoft.com/office/powerpoint/2010/main" val="2878417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erson sitting at a table eating food&#10;&#10;Description automatically generated">
            <a:extLst>
              <a:ext uri="{FF2B5EF4-FFF2-40B4-BE49-F238E27FC236}">
                <a16:creationId xmlns:a16="http://schemas.microsoft.com/office/drawing/2014/main" id="{54A61CBE-C9E0-4E42-B787-55C597AA5C35}"/>
              </a:ext>
            </a:extLst>
          </p:cNvPr>
          <p:cNvPicPr>
            <a:picLocks noChangeAspect="1"/>
          </p:cNvPicPr>
          <p:nvPr/>
        </p:nvPicPr>
        <p:blipFill rotWithShape="1">
          <a:blip r:embed="rId2">
            <a:alphaModFix/>
            <a:extLst/>
          </a:blip>
          <a:srcRect r="1" b="19560"/>
          <a:stretch/>
        </p:blipFill>
        <p:spPr>
          <a:xfrm>
            <a:off x="5797543" y="10"/>
            <a:ext cx="6394152" cy="6857990"/>
          </a:xfrm>
          <a:prstGeom prst="rect">
            <a:avLst/>
          </a:prstGeom>
        </p:spPr>
      </p:pic>
      <p:pic>
        <p:nvPicPr>
          <p:cNvPr id="13" name="Picture 10">
            <a:extLst>
              <a:ext uri="{FF2B5EF4-FFF2-40B4-BE49-F238E27FC236}">
                <a16:creationId xmlns:a16="http://schemas.microsoft.com/office/drawing/2014/main" id="{54DDEBDD-D8BD-41A6-8A0D-B00E3768B0F9}"/>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4" name="TextBox 3">
            <a:extLst>
              <a:ext uri="{FF2B5EF4-FFF2-40B4-BE49-F238E27FC236}">
                <a16:creationId xmlns:a16="http://schemas.microsoft.com/office/drawing/2014/main" id="{256E24D6-92B1-6C42-8728-F7F44162B99F}"/>
              </a:ext>
            </a:extLst>
          </p:cNvPr>
          <p:cNvSpPr txBox="1"/>
          <p:nvPr/>
        </p:nvSpPr>
        <p:spPr>
          <a:xfrm>
            <a:off x="349624" y="1303955"/>
            <a:ext cx="5447614" cy="4182446"/>
          </a:xfrm>
          <a:prstGeom prst="rect">
            <a:avLst/>
          </a:prstGeom>
        </p:spPr>
        <p:txBody>
          <a:bodyPr vert="horz" lIns="91440" tIns="45720" rIns="91440" bIns="45720" rtlCol="0" anchor="ctr">
            <a:normAutofit/>
          </a:bodyPr>
          <a:lstStyle/>
          <a:p>
            <a:pPr>
              <a:lnSpc>
                <a:spcPct val="90000"/>
              </a:lnSpc>
              <a:spcAft>
                <a:spcPts val="600"/>
              </a:spcAft>
            </a:pPr>
            <a:r>
              <a:rPr lang="en-US"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Full Circle’s program helps people with disabilities develop a Personal Network, which can do many things and serve many roles based on what the individual wants and needs, such as: </a:t>
            </a:r>
          </a:p>
          <a:p>
            <a:pPr indent="-228600">
              <a:lnSpc>
                <a:spcPct val="90000"/>
              </a:lnSpc>
              <a:spcAft>
                <a:spcPts val="600"/>
              </a:spcAft>
              <a:buFont typeface="Arial" panose="020B0604020202020204" pitchFamily="34" charset="0"/>
              <a:buChar char="•"/>
            </a:pPr>
            <a:endParaRPr lang="en-US" sz="16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nSpc>
                <a:spcPct val="90000"/>
              </a:lnSpc>
              <a:spcAft>
                <a:spcPts val="600"/>
              </a:spcAft>
            </a:pPr>
            <a:r>
              <a:rPr lang="en-US"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 Providing a sense of security and support for family members </a:t>
            </a:r>
          </a:p>
          <a:p>
            <a:pPr>
              <a:lnSpc>
                <a:spcPct val="90000"/>
              </a:lnSpc>
              <a:spcAft>
                <a:spcPts val="600"/>
              </a:spcAft>
            </a:pPr>
            <a:r>
              <a:rPr lang="en-US"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 Providing links to others in the community </a:t>
            </a:r>
          </a:p>
          <a:p>
            <a:pPr>
              <a:lnSpc>
                <a:spcPct val="90000"/>
              </a:lnSpc>
              <a:spcAft>
                <a:spcPts val="600"/>
              </a:spcAft>
            </a:pPr>
            <a:r>
              <a:rPr lang="en-US"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 Spending social time together </a:t>
            </a:r>
          </a:p>
          <a:p>
            <a:pPr>
              <a:lnSpc>
                <a:spcPct val="90000"/>
              </a:lnSpc>
              <a:spcAft>
                <a:spcPts val="600"/>
              </a:spcAft>
            </a:pPr>
            <a:r>
              <a:rPr lang="en-US"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 Dreaming and planning together </a:t>
            </a:r>
          </a:p>
          <a:p>
            <a:pPr>
              <a:lnSpc>
                <a:spcPct val="90000"/>
              </a:lnSpc>
              <a:spcAft>
                <a:spcPts val="600"/>
              </a:spcAft>
            </a:pPr>
            <a:r>
              <a:rPr lang="en-US"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 Securing and monitoring supports and services </a:t>
            </a:r>
          </a:p>
          <a:p>
            <a:pPr>
              <a:lnSpc>
                <a:spcPct val="90000"/>
              </a:lnSpc>
              <a:spcAft>
                <a:spcPts val="600"/>
              </a:spcAft>
            </a:pPr>
            <a:r>
              <a:rPr lang="en-US"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 Assisting with finding homes and roommates </a:t>
            </a:r>
          </a:p>
          <a:p>
            <a:pPr>
              <a:lnSpc>
                <a:spcPct val="90000"/>
              </a:lnSpc>
              <a:spcAft>
                <a:spcPts val="600"/>
              </a:spcAft>
            </a:pPr>
            <a:r>
              <a:rPr lang="en-US"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 Providing a forum for Network members to support one another</a:t>
            </a:r>
          </a:p>
        </p:txBody>
      </p:sp>
    </p:spTree>
    <p:extLst>
      <p:ext uri="{BB962C8B-B14F-4D97-AF65-F5344CB8AC3E}">
        <p14:creationId xmlns:p14="http://schemas.microsoft.com/office/powerpoint/2010/main" val="643350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BA45639C-55E7-4BA8-8684-93D5C55E44B3}"/>
              </a:ext>
            </a:extLst>
          </p:cNvPr>
          <p:cNvGraphicFramePr>
            <a:graphicFrameLocks noGrp="1"/>
          </p:cNvGraphicFramePr>
          <p:nvPr>
            <p:ph idx="4294967295"/>
            <p:extLst>
              <p:ext uri="{D42A27DB-BD31-4B8C-83A1-F6EECF244321}">
                <p14:modId xmlns:p14="http://schemas.microsoft.com/office/powerpoint/2010/main" val="2490536185"/>
              </p:ext>
            </p:extLst>
          </p:nvPr>
        </p:nvGraphicFramePr>
        <p:xfrm>
          <a:off x="1676400" y="1085850"/>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83018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22F6364A-B358-4BEE-B158-0734D2C938D4}"/>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8202" y="1570814"/>
            <a:ext cx="0" cy="3710227"/>
          </a:xfrm>
          <a:prstGeom prst="line">
            <a:avLst/>
          </a:prstGeom>
          <a:ln w="19050">
            <a:solidFill>
              <a:srgbClr val="5CBCBD"/>
            </a:solidFill>
          </a:ln>
        </p:spPr>
        <p:style>
          <a:lnRef idx="1">
            <a:schemeClr val="accent1"/>
          </a:lnRef>
          <a:fillRef idx="0">
            <a:schemeClr val="accent1"/>
          </a:fillRef>
          <a:effectRef idx="0">
            <a:schemeClr val="accent1"/>
          </a:effectRef>
          <a:fontRef idx="minor">
            <a:schemeClr val="tx1"/>
          </a:fontRef>
        </p:style>
      </p:cxnSp>
      <p:pic>
        <p:nvPicPr>
          <p:cNvPr id="3" name="Picture 2" descr="A screenshot of a cell phone&#10;&#10;Description automatically generated">
            <a:extLst>
              <a:ext uri="{FF2B5EF4-FFF2-40B4-BE49-F238E27FC236}">
                <a16:creationId xmlns:a16="http://schemas.microsoft.com/office/drawing/2014/main" id="{12F24366-B29B-E541-A3D4-F958E08682F9}"/>
              </a:ext>
            </a:extLst>
          </p:cNvPr>
          <p:cNvPicPr>
            <a:picLocks noChangeAspect="1"/>
          </p:cNvPicPr>
          <p:nvPr/>
        </p:nvPicPr>
        <p:blipFill>
          <a:blip r:embed="rId2"/>
          <a:stretch>
            <a:fillRect/>
          </a:stretch>
        </p:blipFill>
        <p:spPr>
          <a:xfrm>
            <a:off x="4061860" y="1883860"/>
            <a:ext cx="7009396" cy="3084134"/>
          </a:xfrm>
          <a:prstGeom prst="rect">
            <a:avLst/>
          </a:prstGeom>
        </p:spPr>
      </p:pic>
      <p:pic>
        <p:nvPicPr>
          <p:cNvPr id="2" name="Picture 1"/>
          <p:cNvPicPr>
            <a:picLocks noChangeAspect="1"/>
          </p:cNvPicPr>
          <p:nvPr/>
        </p:nvPicPr>
        <p:blipFill>
          <a:blip r:embed="rId3"/>
          <a:stretch>
            <a:fillRect/>
          </a:stretch>
        </p:blipFill>
        <p:spPr>
          <a:xfrm>
            <a:off x="997722" y="594534"/>
            <a:ext cx="2578652" cy="2578652"/>
          </a:xfrm>
          <a:prstGeom prst="rect">
            <a:avLst/>
          </a:prstGeom>
        </p:spPr>
      </p:pic>
    </p:spTree>
    <p:extLst>
      <p:ext uri="{BB962C8B-B14F-4D97-AF65-F5344CB8AC3E}">
        <p14:creationId xmlns:p14="http://schemas.microsoft.com/office/powerpoint/2010/main" val="2272602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screenshot of a social media post&#10;&#10;Description automatically generated">
            <a:extLst>
              <a:ext uri="{FF2B5EF4-FFF2-40B4-BE49-F238E27FC236}">
                <a16:creationId xmlns:a16="http://schemas.microsoft.com/office/drawing/2014/main" id="{8729609E-C5E8-3A48-8ED2-D341892DCAFB}"/>
              </a:ext>
            </a:extLst>
          </p:cNvPr>
          <p:cNvPicPr>
            <a:picLocks noChangeAspect="1"/>
          </p:cNvPicPr>
          <p:nvPr/>
        </p:nvPicPr>
        <p:blipFill rotWithShape="1">
          <a:blip r:embed="rId2"/>
          <a:srcRect t="14638"/>
          <a:stretch/>
        </p:blipFill>
        <p:spPr>
          <a:xfrm>
            <a:off x="643467" y="706180"/>
            <a:ext cx="10905066" cy="544563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1041" y="5266944"/>
            <a:ext cx="1014984" cy="1014984"/>
          </a:xfrm>
          <a:prstGeom prst="rect">
            <a:avLst/>
          </a:prstGeom>
        </p:spPr>
      </p:pic>
    </p:spTree>
    <p:extLst>
      <p:ext uri="{BB962C8B-B14F-4D97-AF65-F5344CB8AC3E}">
        <p14:creationId xmlns:p14="http://schemas.microsoft.com/office/powerpoint/2010/main" val="20722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screenshot of a social media post&#10;&#10;Description automatically generated">
            <a:extLst>
              <a:ext uri="{FF2B5EF4-FFF2-40B4-BE49-F238E27FC236}">
                <a16:creationId xmlns:a16="http://schemas.microsoft.com/office/drawing/2014/main" id="{DA56B111-15B4-064D-A462-714C47183094}"/>
              </a:ext>
            </a:extLst>
          </p:cNvPr>
          <p:cNvPicPr>
            <a:picLocks noChangeAspect="1"/>
          </p:cNvPicPr>
          <p:nvPr/>
        </p:nvPicPr>
        <p:blipFill rotWithShape="1">
          <a:blip r:embed="rId2"/>
          <a:srcRect r="471" b="7662"/>
          <a:stretch/>
        </p:blipFill>
        <p:spPr>
          <a:xfrm>
            <a:off x="1120478" y="1751414"/>
            <a:ext cx="7009396" cy="3349026"/>
          </a:xfrm>
          <a:prstGeom prst="rect">
            <a:avLst/>
          </a:prstGeom>
        </p:spPr>
      </p:pic>
      <p:cxnSp>
        <p:nvCxnSpPr>
          <p:cNvPr id="10" name="Straight Connector 7">
            <a:extLst>
              <a:ext uri="{FF2B5EF4-FFF2-40B4-BE49-F238E27FC236}">
                <a16:creationId xmlns:a16="http://schemas.microsoft.com/office/drawing/2014/main" id="{E12350F3-DB83-413A-980B-1CEB92498664}"/>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453265" y="1570814"/>
            <a:ext cx="0" cy="3710227"/>
          </a:xfrm>
          <a:prstGeom prst="line">
            <a:avLst/>
          </a:prstGeom>
          <a:ln w="19050">
            <a:solidFill>
              <a:srgbClr val="5BB8BA"/>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stretch>
            <a:fillRect/>
          </a:stretch>
        </p:blipFill>
        <p:spPr>
          <a:xfrm>
            <a:off x="8540451" y="1751414"/>
            <a:ext cx="3529627" cy="3529627"/>
          </a:xfrm>
          <a:prstGeom prst="rect">
            <a:avLst/>
          </a:prstGeom>
        </p:spPr>
      </p:pic>
    </p:spTree>
    <p:extLst>
      <p:ext uri="{BB962C8B-B14F-4D97-AF65-F5344CB8AC3E}">
        <p14:creationId xmlns:p14="http://schemas.microsoft.com/office/powerpoint/2010/main" val="795978406"/>
      </p:ext>
    </p:extLst>
  </p:cSld>
  <p:clrMapOvr>
    <a:masterClrMapping/>
  </p:clrMapOvr>
</p:sld>
</file>

<file path=ppt/theme/theme1.xml><?xml version="1.0" encoding="utf-8"?>
<a:theme xmlns:a="http://schemas.openxmlformats.org/drawingml/2006/main" name="Retrospect">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Retrospect</Template>
  <TotalTime>79</TotalTime>
  <Words>547</Words>
  <Application>Microsoft Office PowerPoint</Application>
  <PresentationFormat>Widescreen</PresentationFormat>
  <Paragraphs>50</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Open Sans</vt:lpstr>
      <vt:lpstr>Retrospect</vt:lpstr>
      <vt:lpstr>PowerPoint Presentation</vt:lpstr>
      <vt:lpstr>Collaborative Project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Upcoming Events Community Conversations </vt:lpstr>
      <vt:lpstr>PowerPoint Presentation</vt:lpstr>
      <vt:lpstr>Thank you to the NCCDD for funding this Initiative!</vt:lpstr>
      <vt:lpstr>Contact  www.firstwnc.org/fullcircle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Janet Price-Ferrell</dc:creator>
  <cp:lastModifiedBy>Woodward, Philip C</cp:lastModifiedBy>
  <cp:revision>10</cp:revision>
  <dcterms:created xsi:type="dcterms:W3CDTF">2018-11-06T17:46:50Z</dcterms:created>
  <dcterms:modified xsi:type="dcterms:W3CDTF">2018-11-06T20:35:28Z</dcterms:modified>
</cp:coreProperties>
</file>